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FF"/>
                </a:solidFill>
              </a:rPr>
              <a:t>Fortran Compilers at AOSC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0066FF"/>
                </a:solidFill>
              </a:rPr>
              <a:t>UNIX: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rgbClr val="0066FF"/>
                </a:solidFill>
              </a:rPr>
              <a:t>		+ Type: f77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66FF"/>
                </a:solidFill>
              </a:rPr>
              <a:t>Linux: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66FF"/>
                </a:solidFill>
              </a:rPr>
              <a:t>		+Type: g77 (Gnu F77 compiler)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66FF"/>
                </a:solidFill>
              </a:rPr>
              <a:t>			-Type man g77 for man pages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66FF"/>
                </a:solidFill>
              </a:rPr>
              <a:t>			-Multiply by 4 any RECL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</a:t>
            </a:r>
            <a:r>
              <a:rPr lang="en-US" sz="2800">
                <a:solidFill>
                  <a:srgbClr val="0066FF"/>
                </a:solidFill>
              </a:rPr>
              <a:t>+Type: ifc (Intel FORTRAN compiler)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>
                <a:solidFill>
                  <a:srgbClr val="0066FF"/>
                </a:solidFill>
              </a:rPr>
              <a:t>		-Users Guide under the Documentation section</a:t>
            </a:r>
            <a:r>
              <a:rPr lang="en-US" sz="2000"/>
              <a:t>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66FF"/>
                </a:solidFill>
              </a:rPr>
              <a:t>+ Type: ifort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66FF"/>
                </a:solidFill>
              </a:rPr>
              <a:t>		-Not need for 4*RECL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Data Types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Rules for Data Typing </a:t>
            </a:r>
          </a:p>
          <a:p>
            <a:pPr>
              <a:buFontTx/>
              <a:buNone/>
            </a:pPr>
            <a:r>
              <a:rPr lang="en-US"/>
              <a:t>	The name determines the type; that is, the name of a datum or function determines its data type, explicitly or implicitly, according to the following rules: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66FF"/>
                </a:solidFill>
              </a:rPr>
              <a:t>Data Types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first letter of the name determines the data type implicitly. </a:t>
            </a:r>
          </a:p>
          <a:p>
            <a:r>
              <a:rPr lang="en-US"/>
              <a:t>The default implicit typing rule is that if the first letter of the name is </a:t>
            </a:r>
            <a:r>
              <a:rPr lang="en-US">
                <a:solidFill>
                  <a:srgbClr val="0066FF"/>
                </a:solidFill>
              </a:rPr>
              <a:t>I, J, K, L, M, or N</a:t>
            </a:r>
            <a:r>
              <a:rPr lang="en-US"/>
              <a:t>, then the data type </a:t>
            </a:r>
            <a:r>
              <a:rPr lang="en-US">
                <a:solidFill>
                  <a:srgbClr val="0066FF"/>
                </a:solidFill>
              </a:rPr>
              <a:t>is integer</a:t>
            </a:r>
            <a:r>
              <a:rPr lang="en-US"/>
              <a:t>, otherwise it is real. Example: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438400" y="5181600"/>
            <a:ext cx="65389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800"/>
              <a:t>… unless you specify it as an integer!</a:t>
            </a:r>
          </a:p>
          <a:p>
            <a:endParaRPr lang="en-US" sz="2800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838200" y="4678363"/>
            <a:ext cx="31480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3200">
                <a:solidFill>
                  <a:srgbClr val="0066FF"/>
                </a:solidFill>
              </a:rPr>
              <a:t>GOD is REAL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CONSTANTS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CHARACTER: </a:t>
            </a:r>
            <a:r>
              <a:rPr lang="en-US" sz="2800">
                <a:solidFill>
                  <a:srgbClr val="0066FF"/>
                </a:solidFill>
              </a:rPr>
              <a:t>‘FILEN’</a:t>
            </a:r>
          </a:p>
          <a:p>
            <a:pPr>
              <a:lnSpc>
                <a:spcPct val="80000"/>
              </a:lnSpc>
            </a:pPr>
            <a:r>
              <a:rPr lang="en-US" sz="2800"/>
              <a:t>INTEGER: </a:t>
            </a:r>
            <a:r>
              <a:rPr lang="en-US" sz="2800">
                <a:solidFill>
                  <a:srgbClr val="0066FF"/>
                </a:solidFill>
              </a:rPr>
              <a:t>3, -9999, 1e10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Must be in the range (-2147483648, 2147483647). </a:t>
            </a:r>
          </a:p>
          <a:p>
            <a:pPr>
              <a:lnSpc>
                <a:spcPct val="80000"/>
              </a:lnSpc>
            </a:pPr>
            <a:r>
              <a:rPr lang="en-US" sz="2800"/>
              <a:t>REAL: </a:t>
            </a:r>
            <a:r>
              <a:rPr lang="en-US" sz="2800">
                <a:solidFill>
                  <a:srgbClr val="0066FF"/>
                </a:solidFill>
              </a:rPr>
              <a:t>3.3, -9999., 1.5e8, 1e-3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Must be in the range (1.175494E-38, 3.402823E+38)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Real*8: </a:t>
            </a:r>
            <a:r>
              <a:rPr lang="en-US" sz="2400">
                <a:solidFill>
                  <a:srgbClr val="0066FF"/>
                </a:solidFill>
              </a:rPr>
              <a:t>6D2, -25.3D-7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Must be in the range (2.225074D-308, 1.797693D+308)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Real*16: </a:t>
            </a:r>
            <a:r>
              <a:rPr lang="en-US" sz="2400">
                <a:solidFill>
                  <a:srgbClr val="0066FF"/>
                </a:solidFill>
              </a:rPr>
              <a:t>6Q2, -25.3Q-7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Must be in the range (3.362Q-4932, 1.20Q+4932) </a:t>
            </a:r>
          </a:p>
          <a:p>
            <a:pPr>
              <a:lnSpc>
                <a:spcPct val="80000"/>
              </a:lnSpc>
            </a:pPr>
            <a:r>
              <a:rPr lang="en-US" sz="2800"/>
              <a:t>COMPLEX: </a:t>
            </a:r>
            <a:r>
              <a:rPr lang="en-US" sz="2800">
                <a:solidFill>
                  <a:srgbClr val="0066FF"/>
                </a:solidFill>
              </a:rPr>
              <a:t>(1,-2) or (1.3,0.4)</a:t>
            </a:r>
            <a:r>
              <a:rPr lang="en-US" sz="2800"/>
              <a:t> </a:t>
            </a:r>
          </a:p>
          <a:p>
            <a:pPr>
              <a:lnSpc>
                <a:spcPct val="80000"/>
              </a:lnSpc>
            </a:pPr>
            <a:r>
              <a:rPr lang="en-US" sz="2800"/>
              <a:t>LOGICAL: </a:t>
            </a:r>
            <a:r>
              <a:rPr lang="en-US" sz="2800">
                <a:solidFill>
                  <a:srgbClr val="0066FF"/>
                </a:solidFill>
              </a:rPr>
              <a:t>.TRUE.</a:t>
            </a:r>
            <a:r>
              <a:rPr lang="en-US" sz="2800"/>
              <a:t> and </a:t>
            </a:r>
            <a:r>
              <a:rPr lang="en-US" sz="2800">
                <a:solidFill>
                  <a:srgbClr val="0066FF"/>
                </a:solidFill>
              </a:rPr>
              <a:t>.FALSE.</a:t>
            </a:r>
            <a:r>
              <a:rPr lang="en-US" sz="2800"/>
              <a:t> </a:t>
            </a: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4191000" y="1905000"/>
            <a:ext cx="76200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4191000" y="1981200"/>
            <a:ext cx="7620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Variables &amp; Arrays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Variables: </a:t>
            </a:r>
            <a:r>
              <a:rPr lang="en-US" sz="2400">
                <a:solidFill>
                  <a:srgbClr val="0066FF"/>
                </a:solidFill>
              </a:rPr>
              <a:t>A variable is a symbolic name paired with a storage location.</a:t>
            </a:r>
            <a:r>
              <a:rPr lang="en-US" sz="2400"/>
              <a:t> A variable has a name, a value, and a type. Whatever datum is stored in the location is the value of the variable. </a:t>
            </a:r>
          </a:p>
          <a:p>
            <a:pPr>
              <a:lnSpc>
                <a:spcPct val="90000"/>
              </a:lnSpc>
            </a:pPr>
            <a:r>
              <a:rPr lang="en-US" sz="2400" b="1"/>
              <a:t>Arrays: </a:t>
            </a:r>
            <a:r>
              <a:rPr lang="en-US" sz="2400">
                <a:solidFill>
                  <a:srgbClr val="0066FF"/>
                </a:solidFill>
              </a:rPr>
              <a:t>An array is a named collection of elements of the same type.</a:t>
            </a:r>
            <a:r>
              <a:rPr lang="en-US" sz="2400"/>
              <a:t> It is a nonempty sequence of data and occupies a group of contiguous storage locations. An array has a name, a set of elements, and a type. </a:t>
            </a:r>
            <a:r>
              <a:rPr lang="en-US" sz="2400">
                <a:solidFill>
                  <a:srgbClr val="0066FF"/>
                </a:solidFill>
              </a:rPr>
              <a:t>You can declare an array in any of the following statements: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rgbClr val="0066FF"/>
                </a:solidFill>
              </a:rPr>
              <a:t>DIMENSION statement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rgbClr val="0066FF"/>
                </a:solidFill>
              </a:rPr>
              <a:t>COMMON statement </a:t>
            </a:r>
          </a:p>
          <a:p>
            <a:pPr lvl="1">
              <a:lnSpc>
                <a:spcPct val="90000"/>
              </a:lnSpc>
            </a:pPr>
            <a:r>
              <a:rPr lang="en-US" sz="2000" i="1">
                <a:solidFill>
                  <a:srgbClr val="0066FF"/>
                </a:solidFill>
              </a:rPr>
              <a:t>Type</a:t>
            </a:r>
            <a:r>
              <a:rPr lang="en-US" sz="2000">
                <a:solidFill>
                  <a:srgbClr val="0066FF"/>
                </a:solidFill>
              </a:rPr>
              <a:t> statements: BYTE, CHARACTER, INTEGER, REAL, and so forth </a:t>
            </a:r>
          </a:p>
          <a:p>
            <a:pPr lvl="1">
              <a:lnSpc>
                <a:spcPct val="90000"/>
              </a:lnSpc>
            </a:pPr>
            <a:endParaRPr lang="en-US" sz="200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Variables &amp; Arrays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Arrays: Examples:</a:t>
            </a:r>
          </a:p>
          <a:p>
            <a:pPr lvl="1"/>
            <a:r>
              <a:rPr lang="en-US">
                <a:solidFill>
                  <a:srgbClr val="0066FF"/>
                </a:solidFill>
              </a:rPr>
              <a:t>DIMENSION LEVEL(10), T(72,73)</a:t>
            </a:r>
          </a:p>
          <a:p>
            <a:pPr lvl="1"/>
            <a:r>
              <a:rPr lang="en-US">
                <a:solidFill>
                  <a:srgbClr val="0066FF"/>
                </a:solidFill>
              </a:rPr>
              <a:t>REAL CORR(-3:3)</a:t>
            </a:r>
          </a:p>
          <a:p>
            <a:pPr lvl="2"/>
            <a:r>
              <a:rPr lang="en-US"/>
              <a:t>In this case, CORR has 7 elements, with CORR(0)</a:t>
            </a:r>
          </a:p>
          <a:p>
            <a:pPr lvl="2">
              <a:buFontTx/>
              <a:buNone/>
            </a:pPr>
            <a:r>
              <a:rPr lang="en-US"/>
              <a:t>	being the 4</a:t>
            </a:r>
            <a:r>
              <a:rPr lang="en-US" baseline="30000"/>
              <a:t>th</a:t>
            </a:r>
            <a:r>
              <a:rPr lang="en-US"/>
              <a:t> element.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Expressions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 expression is a combination of one or more operands, zero or more operators, and zero or more pairs of parentheses. There are three kinds of expressions: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0066FF"/>
                </a:solidFill>
              </a:rPr>
              <a:t>An </a:t>
            </a:r>
            <a:r>
              <a:rPr lang="en-US" i="1">
                <a:solidFill>
                  <a:srgbClr val="0066FF"/>
                </a:solidFill>
              </a:rPr>
              <a:t>arithmetic expression</a:t>
            </a:r>
            <a:r>
              <a:rPr lang="en-US">
                <a:solidFill>
                  <a:srgbClr val="0066FF"/>
                </a:solidFill>
              </a:rPr>
              <a:t> evaluates to a single arithmetic value.</a:t>
            </a:r>
            <a:r>
              <a:rPr lang="en-US"/>
              <a:t> </a:t>
            </a:r>
          </a:p>
          <a:p>
            <a:pPr lvl="1">
              <a:lnSpc>
                <a:spcPct val="90000"/>
              </a:lnSpc>
            </a:pPr>
            <a:r>
              <a:rPr lang="en-US"/>
              <a:t>A </a:t>
            </a:r>
            <a:r>
              <a:rPr lang="en-US" i="1"/>
              <a:t>character expression</a:t>
            </a:r>
            <a:r>
              <a:rPr lang="en-US"/>
              <a:t> evaluates to a single value of type character.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0066FF"/>
                </a:solidFill>
              </a:rPr>
              <a:t>A </a:t>
            </a:r>
            <a:r>
              <a:rPr lang="en-US" i="1">
                <a:solidFill>
                  <a:srgbClr val="0066FF"/>
                </a:solidFill>
              </a:rPr>
              <a:t>logical</a:t>
            </a:r>
            <a:r>
              <a:rPr lang="en-US">
                <a:solidFill>
                  <a:srgbClr val="0066FF"/>
                </a:solidFill>
              </a:rPr>
              <a:t> or </a:t>
            </a:r>
            <a:r>
              <a:rPr lang="en-US" i="1">
                <a:solidFill>
                  <a:srgbClr val="0066FF"/>
                </a:solidFill>
              </a:rPr>
              <a:t>relational</a:t>
            </a:r>
            <a:r>
              <a:rPr lang="en-US">
                <a:solidFill>
                  <a:srgbClr val="0066FF"/>
                </a:solidFill>
              </a:rPr>
              <a:t> </a:t>
            </a:r>
            <a:r>
              <a:rPr lang="en-US" i="1">
                <a:solidFill>
                  <a:srgbClr val="0066FF"/>
                </a:solidFill>
              </a:rPr>
              <a:t>expression</a:t>
            </a:r>
            <a:r>
              <a:rPr lang="en-US">
                <a:solidFill>
                  <a:srgbClr val="0066FF"/>
                </a:solidFill>
              </a:rPr>
              <a:t> evaluates to a single logical value. </a:t>
            </a:r>
          </a:p>
          <a:p>
            <a:pPr>
              <a:lnSpc>
                <a:spcPct val="90000"/>
              </a:lnSpc>
            </a:pPr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Expressions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Arythmetic operators: </a:t>
            </a:r>
          </a:p>
          <a:p>
            <a:pPr lvl="1"/>
            <a:r>
              <a:rPr lang="en-US"/>
              <a:t>** </a:t>
            </a:r>
            <a:r>
              <a:rPr lang="en-US">
                <a:solidFill>
                  <a:srgbClr val="0066FF"/>
                </a:solidFill>
              </a:rPr>
              <a:t>Exponentiation</a:t>
            </a:r>
          </a:p>
          <a:p>
            <a:pPr lvl="1"/>
            <a:r>
              <a:rPr lang="en-US"/>
              <a:t>* </a:t>
            </a:r>
            <a:r>
              <a:rPr lang="en-US">
                <a:solidFill>
                  <a:srgbClr val="0066FF"/>
                </a:solidFill>
              </a:rPr>
              <a:t>Multiplication</a:t>
            </a:r>
          </a:p>
          <a:p>
            <a:pPr lvl="1"/>
            <a:r>
              <a:rPr lang="en-US"/>
              <a:t>/ </a:t>
            </a:r>
            <a:r>
              <a:rPr lang="en-US">
                <a:solidFill>
                  <a:srgbClr val="0066FF"/>
                </a:solidFill>
              </a:rPr>
              <a:t>Division</a:t>
            </a:r>
          </a:p>
          <a:p>
            <a:pPr lvl="1"/>
            <a:r>
              <a:rPr lang="en-US"/>
              <a:t>+ </a:t>
            </a:r>
            <a:r>
              <a:rPr lang="en-US">
                <a:solidFill>
                  <a:srgbClr val="0066FF"/>
                </a:solidFill>
              </a:rPr>
              <a:t>Addition or Unary Plus</a:t>
            </a:r>
          </a:p>
          <a:p>
            <a:pPr lvl="1"/>
            <a:r>
              <a:rPr lang="en-US"/>
              <a:t>-</a:t>
            </a:r>
            <a:r>
              <a:rPr lang="en-US">
                <a:solidFill>
                  <a:srgbClr val="0066FF"/>
                </a:solidFill>
              </a:rPr>
              <a:t>Subtraction or Unary Minus</a:t>
            </a:r>
          </a:p>
          <a:p>
            <a:pPr lvl="1"/>
            <a:r>
              <a:rPr lang="en-US">
                <a:solidFill>
                  <a:srgbClr val="0066FF"/>
                </a:solidFill>
              </a:rPr>
              <a:t>Precedence from left to right: 1) **, 2) *, /, 3) +, -, except when parenthesis are involved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Expressions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Character operators: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//</a:t>
            </a:r>
            <a:r>
              <a:rPr lang="en-US" sz="2000">
                <a:solidFill>
                  <a:srgbClr val="0066FF"/>
                </a:solidFill>
              </a:rPr>
              <a:t> Concatenation: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a//b, where a, b are characters, or ‘file’//’name’</a:t>
            </a:r>
          </a:p>
          <a:p>
            <a:pPr>
              <a:lnSpc>
                <a:spcPct val="80000"/>
              </a:lnSpc>
            </a:pPr>
            <a:r>
              <a:rPr lang="en-US" sz="2400"/>
              <a:t>Logical operators: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X.AND.Y </a:t>
            </a:r>
            <a:r>
              <a:rPr lang="en-US" sz="2000">
                <a:solidFill>
                  <a:srgbClr val="0066FF"/>
                </a:solidFill>
              </a:rPr>
              <a:t>Conjunction</a:t>
            </a:r>
            <a:r>
              <a:rPr lang="en-US" sz="2000"/>
              <a:t>: Both X &amp; Y are true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X.OR.Y </a:t>
            </a:r>
            <a:r>
              <a:rPr lang="en-US" sz="2000">
                <a:solidFill>
                  <a:srgbClr val="0066FF"/>
                </a:solidFill>
              </a:rPr>
              <a:t>Disjunction</a:t>
            </a:r>
            <a:r>
              <a:rPr lang="en-US" sz="2000"/>
              <a:t>: Either X or Y or both are True.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…</a:t>
            </a:r>
          </a:p>
          <a:p>
            <a:pPr>
              <a:lnSpc>
                <a:spcPct val="80000"/>
              </a:lnSpc>
            </a:pPr>
            <a:r>
              <a:rPr lang="en-US" sz="2400"/>
              <a:t>Relational operators: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.LT.  </a:t>
            </a:r>
            <a:r>
              <a:rPr lang="en-US" sz="2000">
                <a:solidFill>
                  <a:srgbClr val="0066FF"/>
                </a:solidFill>
              </a:rPr>
              <a:t>Less than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.LE.  </a:t>
            </a:r>
            <a:r>
              <a:rPr lang="en-US" sz="2000">
                <a:solidFill>
                  <a:srgbClr val="0066FF"/>
                </a:solidFill>
              </a:rPr>
              <a:t>Less than or equal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.EQ. </a:t>
            </a:r>
            <a:r>
              <a:rPr lang="en-US" sz="2000">
                <a:solidFill>
                  <a:srgbClr val="0066FF"/>
                </a:solidFill>
              </a:rPr>
              <a:t>Equal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.NE. </a:t>
            </a:r>
            <a:r>
              <a:rPr lang="en-US" sz="2000">
                <a:solidFill>
                  <a:srgbClr val="0066FF"/>
                </a:solidFill>
              </a:rPr>
              <a:t>Not equal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.GT. </a:t>
            </a:r>
            <a:r>
              <a:rPr lang="en-US" sz="2000">
                <a:solidFill>
                  <a:srgbClr val="0066FF"/>
                </a:solidFill>
              </a:rPr>
              <a:t>Greater than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.GE. </a:t>
            </a:r>
            <a:r>
              <a:rPr lang="en-US" sz="2000">
                <a:solidFill>
                  <a:srgbClr val="0066FF"/>
                </a:solidFill>
              </a:rPr>
              <a:t>Greater than or equal</a:t>
            </a:r>
          </a:p>
          <a:p>
            <a:pPr lvl="1">
              <a:lnSpc>
                <a:spcPct val="80000"/>
              </a:lnSpc>
            </a:pPr>
            <a:endParaRPr lang="en-US" sz="2000">
              <a:solidFill>
                <a:srgbClr val="0066FF"/>
              </a:solidFill>
            </a:endParaRPr>
          </a:p>
          <a:p>
            <a:pPr lvl="1"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Expressions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 </a:t>
            </a:r>
            <a:r>
              <a:rPr lang="en-US" sz="2400">
                <a:solidFill>
                  <a:srgbClr val="0066FF"/>
                </a:solidFill>
              </a:rPr>
              <a:t>constant expression</a:t>
            </a:r>
            <a:r>
              <a:rPr lang="en-US" sz="2400"/>
              <a:t> is made up of explicit constants and parameters and the FORTRAN operators. Each operand is either itself another constant expression, a constant, a symbolic name of a constant, or one of the intrinsic functions called with constant arguments.Examples: Constant expressions:</a:t>
            </a:r>
            <a:br>
              <a:rPr lang="en-US" sz="2400"/>
            </a:b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rgbClr val="0066FF"/>
                </a:solidFill>
              </a:rPr>
              <a:t>PARAMETER (L=29002), (P=3.14159), (C='along the ')</a:t>
            </a:r>
            <a:r>
              <a:rPr lang="en-US" sz="2000"/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rgbClr val="0066FF"/>
                </a:solidFill>
              </a:rPr>
              <a:t>PARAMETER ( I=L*2, V=4.0*P/3.0, S=C//'riverrun' )</a:t>
            </a:r>
            <a:r>
              <a:rPr lang="en-US" sz="2000"/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rgbClr val="0066FF"/>
                </a:solidFill>
              </a:rPr>
              <a:t>PARAMETER ( M=MIN(I,L), IA=ICHAR('A') )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rgbClr val="0066FF"/>
                </a:solidFill>
              </a:rPr>
              <a:t>PARAMETER ( Q=6.4Q6, D=2.3D9 )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rgbClr val="0066FF"/>
                </a:solidFill>
              </a:rPr>
              <a:t>K = 66 * 80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rgbClr val="0066FF"/>
                </a:solidFill>
              </a:rPr>
              <a:t>VOLUME = V*10**3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olidFill>
                  <a:srgbClr val="0066FF"/>
                </a:solidFill>
              </a:rPr>
              <a:t>DO I = 1, 20*3</a:t>
            </a:r>
            <a:r>
              <a:rPr lang="en-US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Input and Output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Two kinds of I/O are: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formatted,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Unformatted. </a:t>
            </a:r>
          </a:p>
          <a:p>
            <a:pPr>
              <a:lnSpc>
                <a:spcPct val="80000"/>
              </a:lnSpc>
            </a:pPr>
            <a:r>
              <a:rPr lang="en-US" sz="2000"/>
              <a:t>The two modes of access to files are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Sequential, and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direct.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When you open a file, the access mode is set to either sequential or direct. </a:t>
            </a:r>
            <a:r>
              <a:rPr lang="en-US" sz="1800">
                <a:solidFill>
                  <a:srgbClr val="0066FF"/>
                </a:solidFill>
              </a:rPr>
              <a:t>If you do not set it explicitly, you get sequential by default</a:t>
            </a:r>
            <a:r>
              <a:rPr lang="en-US" sz="1800"/>
              <a:t>. </a:t>
            </a:r>
          </a:p>
          <a:p>
            <a:pPr>
              <a:lnSpc>
                <a:spcPct val="80000"/>
              </a:lnSpc>
            </a:pPr>
            <a:r>
              <a:rPr lang="en-US" sz="2000"/>
              <a:t>The two types of files are: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External, and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internal files.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An external file resides on a physical peripheral device, such as disk or tape. An internal file is a location in main memory, is of character type, and is either a variable, substring, array, array element, or a field of a structured record.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Elements of FORTRAN: Basic Terms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b="1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b="1"/>
              <a:t>Some of the FORTRAN basic terms and concepts are:</a:t>
            </a:r>
          </a:p>
          <a:p>
            <a:pPr>
              <a:lnSpc>
                <a:spcPct val="80000"/>
              </a:lnSpc>
            </a:pPr>
            <a:endParaRPr lang="en-US" sz="1800" b="1"/>
          </a:p>
          <a:p>
            <a:pPr>
              <a:lnSpc>
                <a:spcPct val="80000"/>
              </a:lnSpc>
            </a:pPr>
            <a:r>
              <a:rPr lang="en-US" sz="1800" b="1"/>
              <a:t>A program consists of one or more program units. </a:t>
            </a:r>
          </a:p>
          <a:p>
            <a:pPr>
              <a:lnSpc>
                <a:spcPct val="80000"/>
              </a:lnSpc>
            </a:pPr>
            <a:endParaRPr lang="en-US" sz="1800" b="1"/>
          </a:p>
          <a:p>
            <a:pPr>
              <a:lnSpc>
                <a:spcPct val="80000"/>
              </a:lnSpc>
            </a:pPr>
            <a:r>
              <a:rPr lang="en-US" sz="1800" b="1"/>
              <a:t>A program unit is a sequence of statements, terminated by an END. </a:t>
            </a:r>
          </a:p>
          <a:p>
            <a:pPr>
              <a:lnSpc>
                <a:spcPct val="80000"/>
              </a:lnSpc>
            </a:pPr>
            <a:endParaRPr lang="en-US" sz="1800" b="1"/>
          </a:p>
          <a:p>
            <a:pPr>
              <a:lnSpc>
                <a:spcPct val="80000"/>
              </a:lnSpc>
            </a:pPr>
            <a:r>
              <a:rPr lang="en-US" sz="1800" b="1"/>
              <a:t>A statement consists of zero or more key words, symbolic names, literal constants, statement labels, operators, and special characters. </a:t>
            </a:r>
          </a:p>
          <a:p>
            <a:pPr>
              <a:lnSpc>
                <a:spcPct val="80000"/>
              </a:lnSpc>
            </a:pPr>
            <a:endParaRPr lang="en-US" sz="1800" b="1"/>
          </a:p>
          <a:p>
            <a:pPr>
              <a:lnSpc>
                <a:spcPct val="80000"/>
              </a:lnSpc>
            </a:pPr>
            <a:r>
              <a:rPr lang="en-US" sz="1800" b="1"/>
              <a:t>Each key word, symbolic name, literal constant, and operator consists of one or more characters from the FORTRAN character set. </a:t>
            </a:r>
          </a:p>
          <a:p>
            <a:pPr>
              <a:lnSpc>
                <a:spcPct val="80000"/>
              </a:lnSpc>
            </a:pPr>
            <a:endParaRPr lang="en-US" sz="1800" b="1"/>
          </a:p>
          <a:p>
            <a:pPr>
              <a:lnSpc>
                <a:spcPct val="80000"/>
              </a:lnSpc>
            </a:pPr>
            <a:r>
              <a:rPr lang="en-US" sz="1800" b="1"/>
              <a:t>A </a:t>
            </a:r>
            <a:r>
              <a:rPr lang="en-US" sz="1800" b="1" i="1"/>
              <a:t>character constant</a:t>
            </a:r>
            <a:r>
              <a:rPr lang="en-US" sz="1800" b="1"/>
              <a:t> can include any valid ASCII character. </a:t>
            </a:r>
          </a:p>
          <a:p>
            <a:pPr>
              <a:lnSpc>
                <a:spcPct val="80000"/>
              </a:lnSpc>
            </a:pPr>
            <a:endParaRPr lang="en-US" sz="1800" b="1"/>
          </a:p>
          <a:p>
            <a:pPr>
              <a:lnSpc>
                <a:spcPct val="80000"/>
              </a:lnSpc>
            </a:pPr>
            <a:r>
              <a:rPr lang="en-US" sz="1800" b="1"/>
              <a:t>A statement label consists of 1 to 5 digits, with at least one nonzero</a:t>
            </a:r>
            <a:r>
              <a:rPr lang="en-US" sz="18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Format Specifiers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For formatted write statements, if the external representation of a datum is too large for the field width specified, the specified field is filled with asterisks (*).</a:t>
            </a:r>
          </a:p>
          <a:p>
            <a:pPr>
              <a:lnSpc>
                <a:spcPct val="80000"/>
              </a:lnSpc>
            </a:pPr>
            <a:r>
              <a:rPr lang="en-US" sz="1800"/>
              <a:t>For formatted read statements, if there are fewer items in the list than there are data fields, the extra fields are ignored.</a:t>
            </a:r>
          </a:p>
          <a:p>
            <a:pPr>
              <a:lnSpc>
                <a:spcPct val="80000"/>
              </a:lnSpc>
            </a:pPr>
            <a:r>
              <a:rPr lang="en-US" sz="1800"/>
              <a:t>The most common format codes are: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0066FF"/>
                </a:solidFill>
              </a:rPr>
              <a:t>A - text string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0066FF"/>
                </a:solidFill>
              </a:rPr>
              <a:t>D - double precision numbers, exponent notation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0066FF"/>
                </a:solidFill>
              </a:rPr>
              <a:t>E - real numbers, exponent notation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0066FF"/>
                </a:solidFill>
              </a:rPr>
              <a:t>F - real numbers, fixed point format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0066FF"/>
                </a:solidFill>
              </a:rPr>
              <a:t>I - integer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0066FF"/>
                </a:solidFill>
              </a:rPr>
              <a:t>X - horizontal skip (space)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0066FF"/>
                </a:solidFill>
              </a:rPr>
              <a:t>/ - vertical skip (newline)</a:t>
            </a:r>
            <a:r>
              <a:rPr lang="en-US" sz="1600"/>
              <a:t> </a:t>
            </a:r>
          </a:p>
          <a:p>
            <a:pPr>
              <a:lnSpc>
                <a:spcPct val="80000"/>
              </a:lnSpc>
            </a:pPr>
            <a:r>
              <a:rPr lang="en-US" sz="1800"/>
              <a:t>F, D, &amp;E codes have the general form: </a:t>
            </a:r>
            <a:r>
              <a:rPr lang="en-US" sz="1800">
                <a:solidFill>
                  <a:srgbClr val="0066FF"/>
                </a:solidFill>
              </a:rPr>
              <a:t>Fw.d, Dw.d, Ew.d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w denotes the field width,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 denotes the number of significant digits</a:t>
            </a:r>
          </a:p>
          <a:p>
            <a:pPr>
              <a:lnSpc>
                <a:spcPct val="80000"/>
              </a:lnSpc>
            </a:pPr>
            <a:r>
              <a:rPr lang="en-US" sz="1800"/>
              <a:t>I &amp; A codes have the form: </a:t>
            </a:r>
            <a:r>
              <a:rPr lang="en-US" sz="1800">
                <a:solidFill>
                  <a:srgbClr val="0066FF"/>
                </a:solidFill>
              </a:rPr>
              <a:t>Iw, Aw</a:t>
            </a:r>
          </a:p>
          <a:p>
            <a:pPr lvl="1">
              <a:lnSpc>
                <a:spcPct val="80000"/>
              </a:lnSpc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Intrinsic Functions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Arithmetic:</a:t>
            </a:r>
          </a:p>
          <a:p>
            <a:pPr lvl="1"/>
            <a:r>
              <a:rPr lang="en-US">
                <a:solidFill>
                  <a:srgbClr val="0066FF"/>
                </a:solidFill>
              </a:rPr>
              <a:t>ABS, AINT, EXP, NINT, MOD, SQRT, …</a:t>
            </a:r>
            <a:r>
              <a:rPr lang="en-US"/>
              <a:t> </a:t>
            </a:r>
          </a:p>
          <a:p>
            <a:r>
              <a:rPr lang="en-US"/>
              <a:t>Type Conversion:</a:t>
            </a:r>
          </a:p>
          <a:p>
            <a:pPr lvl="1"/>
            <a:r>
              <a:rPr lang="en-US">
                <a:solidFill>
                  <a:srgbClr val="0066FF"/>
                </a:solidFill>
              </a:rPr>
              <a:t>INT, FLOAT, CMPLX, …</a:t>
            </a:r>
          </a:p>
          <a:p>
            <a:r>
              <a:rPr lang="en-US"/>
              <a:t>Trigonometric:</a:t>
            </a:r>
          </a:p>
          <a:p>
            <a:pPr lvl="1"/>
            <a:r>
              <a:rPr lang="en-US">
                <a:solidFill>
                  <a:srgbClr val="0066FF"/>
                </a:solidFill>
              </a:rPr>
              <a:t>COS, ASIN,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Elements of FORTRAN: Character Set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character set consists of the following:</a:t>
            </a:r>
          </a:p>
          <a:p>
            <a:r>
              <a:rPr lang="en-US"/>
              <a:t>Uppercase and lowercase letters, </a:t>
            </a:r>
            <a:r>
              <a:rPr lang="en-US">
                <a:solidFill>
                  <a:srgbClr val="0066FF"/>
                </a:solidFill>
              </a:rPr>
              <a:t>A - Z</a:t>
            </a:r>
            <a:r>
              <a:rPr lang="en-US"/>
              <a:t> and </a:t>
            </a:r>
            <a:r>
              <a:rPr lang="en-US">
                <a:solidFill>
                  <a:srgbClr val="0066FF"/>
                </a:solidFill>
              </a:rPr>
              <a:t>a - z</a:t>
            </a:r>
            <a:r>
              <a:rPr lang="en-US"/>
              <a:t> </a:t>
            </a:r>
          </a:p>
          <a:p>
            <a:r>
              <a:rPr lang="en-US"/>
              <a:t>Numerals </a:t>
            </a:r>
            <a:r>
              <a:rPr lang="en-US">
                <a:solidFill>
                  <a:srgbClr val="0066FF"/>
                </a:solidFill>
              </a:rPr>
              <a:t>0 - 9</a:t>
            </a:r>
            <a:r>
              <a:rPr lang="en-US"/>
              <a:t> </a:t>
            </a:r>
          </a:p>
          <a:p>
            <a:r>
              <a:rPr lang="en-US"/>
              <a:t>Special characters--The following list shows some special characters: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-1390650" y="-695325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IQ"/>
          </a:p>
        </p:txBody>
      </p:sp>
      <p:sp>
        <p:nvSpPr>
          <p:cNvPr id="21818" name="Rectangle 314"/>
          <p:cNvSpPr>
            <a:spLocks noChangeArrowheads="1"/>
          </p:cNvSpPr>
          <p:nvPr/>
        </p:nvSpPr>
        <p:spPr bwMode="auto">
          <a:xfrm>
            <a:off x="-1390650" y="7681913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  <a:p>
            <a:pPr eaLnBrk="0" hangingPunct="0"/>
            <a:endParaRPr lang="en-US"/>
          </a:p>
        </p:txBody>
      </p:sp>
      <p:pic>
        <p:nvPicPr>
          <p:cNvPr id="21554" name="Picture 50" descr="diamo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5725" y="6627813"/>
            <a:ext cx="114300" cy="123825"/>
          </a:xfrm>
          <a:prstGeom prst="rect">
            <a:avLst/>
          </a:prstGeom>
          <a:noFill/>
        </p:spPr>
      </p:pic>
      <p:pic>
        <p:nvPicPr>
          <p:cNvPr id="21558" name="Picture 54" descr="diamo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6994525"/>
            <a:ext cx="114300" cy="123825"/>
          </a:xfrm>
          <a:prstGeom prst="rect">
            <a:avLst/>
          </a:prstGeom>
          <a:noFill/>
        </p:spPr>
      </p:pic>
      <p:sp>
        <p:nvSpPr>
          <p:cNvPr id="21832" name="Rectangle 3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Elements of FORTRAN: Charater Set</a:t>
            </a:r>
          </a:p>
        </p:txBody>
      </p:sp>
      <p:sp>
        <p:nvSpPr>
          <p:cNvPr id="21833" name="Rectangle 3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= </a:t>
            </a:r>
            <a:r>
              <a:rPr lang="en-US" sz="2000">
                <a:solidFill>
                  <a:srgbClr val="0066FF"/>
                </a:solidFill>
              </a:rPr>
              <a:t>Equals</a:t>
            </a:r>
            <a:r>
              <a:rPr lang="en-US" sz="2000"/>
              <a:t>   Assignment</a:t>
            </a:r>
          </a:p>
          <a:p>
            <a:pPr>
              <a:lnSpc>
                <a:spcPct val="80000"/>
              </a:lnSpc>
            </a:pPr>
            <a:r>
              <a:rPr lang="en-US" sz="2000"/>
              <a:t>+ </a:t>
            </a:r>
            <a:r>
              <a:rPr lang="en-US" sz="2000">
                <a:solidFill>
                  <a:srgbClr val="0066FF"/>
                </a:solidFill>
              </a:rPr>
              <a:t>Plus</a:t>
            </a:r>
            <a:r>
              <a:rPr lang="en-US" sz="2000"/>
              <a:t>       Adds</a:t>
            </a:r>
          </a:p>
          <a:p>
            <a:pPr>
              <a:lnSpc>
                <a:spcPct val="80000"/>
              </a:lnSpc>
            </a:pPr>
            <a:r>
              <a:rPr lang="en-US" sz="2000"/>
              <a:t>- </a:t>
            </a:r>
            <a:r>
              <a:rPr lang="en-US" sz="2000">
                <a:solidFill>
                  <a:srgbClr val="0066FF"/>
                </a:solidFill>
              </a:rPr>
              <a:t>Minus</a:t>
            </a:r>
            <a:r>
              <a:rPr lang="en-US" sz="2000"/>
              <a:t>     Subtracts</a:t>
            </a:r>
          </a:p>
          <a:p>
            <a:pPr>
              <a:lnSpc>
                <a:spcPct val="80000"/>
              </a:lnSpc>
            </a:pPr>
            <a:r>
              <a:rPr lang="en-US" sz="2000"/>
              <a:t>* </a:t>
            </a:r>
            <a:r>
              <a:rPr lang="en-US" sz="2000">
                <a:solidFill>
                  <a:srgbClr val="0066FF"/>
                </a:solidFill>
              </a:rPr>
              <a:t>Asterisk</a:t>
            </a:r>
            <a:r>
              <a:rPr lang="en-US" sz="2000"/>
              <a:t>  Multiply, alternate returns, comments, exponentiation, stdin, stdout, list-directed I/O </a:t>
            </a:r>
          </a:p>
          <a:p>
            <a:pPr>
              <a:lnSpc>
                <a:spcPct val="80000"/>
              </a:lnSpc>
            </a:pPr>
            <a:r>
              <a:rPr lang="en-US" sz="2000"/>
              <a:t>/ </a:t>
            </a:r>
            <a:r>
              <a:rPr lang="en-US" sz="2000">
                <a:solidFill>
                  <a:srgbClr val="0066FF"/>
                </a:solidFill>
              </a:rPr>
              <a:t>Slash</a:t>
            </a:r>
            <a:r>
              <a:rPr lang="en-US" sz="2000"/>
              <a:t>      Divide, delimit data, labeled commons, structures, end-of-record </a:t>
            </a:r>
          </a:p>
          <a:p>
            <a:pPr>
              <a:lnSpc>
                <a:spcPct val="80000"/>
              </a:lnSpc>
            </a:pPr>
            <a:r>
              <a:rPr lang="en-US" sz="2000"/>
              <a:t>() </a:t>
            </a:r>
            <a:r>
              <a:rPr lang="en-US" sz="2000">
                <a:solidFill>
                  <a:srgbClr val="0066FF"/>
                </a:solidFill>
              </a:rPr>
              <a:t>Parenthesis</a:t>
            </a:r>
            <a:r>
              <a:rPr lang="en-US" sz="2000"/>
              <a:t> Enclose expressions, complex constants, equivalence groups, formats, argument lists, subscripts </a:t>
            </a:r>
          </a:p>
          <a:p>
            <a:pPr>
              <a:lnSpc>
                <a:spcPct val="80000"/>
              </a:lnSpc>
            </a:pPr>
            <a:r>
              <a:rPr lang="en-US" sz="2000"/>
              <a:t>, </a:t>
            </a:r>
            <a:r>
              <a:rPr lang="en-US" sz="2000">
                <a:solidFill>
                  <a:srgbClr val="0066FF"/>
                </a:solidFill>
              </a:rPr>
              <a:t>Comma</a:t>
            </a:r>
            <a:r>
              <a:rPr lang="en-US" sz="2000"/>
              <a:t> Separator for data, expressions, complex constants, equivalence groups, formats, argument lists, subscripts </a:t>
            </a:r>
          </a:p>
          <a:p>
            <a:pPr>
              <a:lnSpc>
                <a:spcPct val="80000"/>
              </a:lnSpc>
            </a:pPr>
            <a:r>
              <a:rPr lang="en-US" sz="2000"/>
              <a:t>. </a:t>
            </a:r>
            <a:r>
              <a:rPr lang="en-US" sz="2000">
                <a:solidFill>
                  <a:srgbClr val="0066FF"/>
                </a:solidFill>
              </a:rPr>
              <a:t>Period</a:t>
            </a:r>
            <a:r>
              <a:rPr lang="en-US" sz="2000"/>
              <a:t> Decimal point, delimiter for logical constants and operators, record fields </a:t>
            </a:r>
          </a:p>
          <a:p>
            <a:pPr>
              <a:lnSpc>
                <a:spcPct val="80000"/>
              </a:lnSpc>
            </a:pPr>
            <a:r>
              <a:rPr lang="en-US" sz="2000"/>
              <a:t>‘</a:t>
            </a:r>
            <a:r>
              <a:rPr lang="en-US" sz="2000">
                <a:solidFill>
                  <a:srgbClr val="0066FF"/>
                </a:solidFill>
              </a:rPr>
              <a:t> Apostrophe</a:t>
            </a:r>
            <a:r>
              <a:rPr lang="en-US" sz="2000"/>
              <a:t> Quoted character literal</a:t>
            </a:r>
          </a:p>
          <a:p>
            <a:pPr>
              <a:lnSpc>
                <a:spcPct val="80000"/>
              </a:lnSpc>
            </a:pPr>
            <a:r>
              <a:rPr lang="en-US" sz="2000"/>
              <a:t>! </a:t>
            </a:r>
            <a:r>
              <a:rPr lang="en-US" sz="2000">
                <a:solidFill>
                  <a:srgbClr val="0066FF"/>
                </a:solidFill>
              </a:rPr>
              <a:t>Exclamation</a:t>
            </a:r>
            <a:r>
              <a:rPr lang="en-US" sz="2000"/>
              <a:t>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Elements of FORTRAN: Simbolic Names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>
                <a:solidFill>
                  <a:srgbClr val="0066FF"/>
                </a:solidFill>
              </a:rPr>
              <a:t>Symbolic names can be any number of characters long. The standard is 6.</a:t>
            </a:r>
            <a:r>
              <a:rPr lang="en-US" sz="1800"/>
              <a:t>   </a:t>
            </a:r>
          </a:p>
          <a:p>
            <a:pPr>
              <a:lnSpc>
                <a:spcPct val="80000"/>
              </a:lnSpc>
            </a:pPr>
            <a:r>
              <a:rPr lang="en-US" sz="1800"/>
              <a:t>Symbolic names consist of letters, digits, the dollar sign ($), and the underscore character (_). $ and _ are not standard.   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066FF"/>
                </a:solidFill>
              </a:rPr>
              <a:t>Symbolic names generally start with a letter--never with a digit or dollar sign ($). Names that start with an underscore (_) are allowed, but may conflict with names in the Fortran and system libraries</a:t>
            </a:r>
            <a:r>
              <a:rPr lang="en-US" sz="1800"/>
              <a:t>.   </a:t>
            </a:r>
          </a:p>
          <a:p>
            <a:pPr>
              <a:lnSpc>
                <a:spcPct val="80000"/>
              </a:lnSpc>
            </a:pPr>
            <a:r>
              <a:rPr lang="en-US" sz="1800"/>
              <a:t>Uppercase and lowercase are not significant; the compiler converts them all to lowercase.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Example: These names are equivalent: </a:t>
            </a:r>
            <a:br>
              <a:rPr lang="en-US" sz="1800"/>
            </a:br>
            <a:endParaRPr lang="en-US" sz="180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/>
              <a:t>SFCPRS = 1013.25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/>
              <a:t>sfcprs      = 1013.25</a:t>
            </a: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066FF"/>
                </a:solidFill>
              </a:rPr>
              <a:t>The space character is not significant. </a:t>
            </a:r>
          </a:p>
          <a:p>
            <a:pPr lvl="1">
              <a:lnSpc>
                <a:spcPct val="80000"/>
              </a:lnSpc>
            </a:pPr>
            <a:r>
              <a:rPr lang="en-US" sz="1600">
                <a:solidFill>
                  <a:srgbClr val="0066FF"/>
                </a:solidFill>
              </a:rPr>
              <a:t>Example: These names are equivalent: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1600">
              <a:solidFill>
                <a:srgbClr val="0066FF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>
                <a:solidFill>
                  <a:srgbClr val="0066FF"/>
                </a:solidFill>
              </a:rPr>
              <a:t>IF(PRES.LT.SFCPRS) GO TO 1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>
                <a:solidFill>
                  <a:srgbClr val="0066FF"/>
                </a:solidFill>
              </a:rPr>
              <a:t>IF (PRES .LT. SFCPRS) GO TO 1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60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Elements of FORTRAN: Symbolic Names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Examples of symbolic names: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             </a:t>
            </a:r>
            <a:r>
              <a:rPr lang="en-US" sz="1800" i="1"/>
              <a:t>Valid</a:t>
            </a:r>
            <a:r>
              <a:rPr lang="en-US" sz="1800"/>
              <a:t>         </a:t>
            </a:r>
            <a:r>
              <a:rPr lang="en-US" sz="1800" i="1"/>
              <a:t>Invalid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X2                    2X             Starts with a digit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DELTA_T    _DELTA_T    Starts with an _ (Reserved for the compiler)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Y$DOT           Y|DOT        There is an invalid Character |</a:t>
            </a:r>
          </a:p>
          <a:p>
            <a:pPr lvl="1">
              <a:lnSpc>
                <a:spcPct val="80000"/>
              </a:lnSpc>
            </a:pPr>
            <a:endParaRPr lang="en-US" sz="1600"/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066FF"/>
                </a:solidFill>
              </a:rPr>
              <a:t>In general, for any single program unit, different entities cannot have the same symbolic name.</a:t>
            </a:r>
          </a:p>
          <a:p>
            <a:pPr>
              <a:lnSpc>
                <a:spcPct val="80000"/>
              </a:lnSpc>
            </a:pPr>
            <a:endParaRPr lang="en-US" sz="1800">
              <a:solidFill>
                <a:srgbClr val="0066FF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/>
              <a:t>Throughout any program of more than one programming unit, no two of the following can have the same name: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Block data subprograms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Common blocks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Entry points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Function subprograms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Main program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	Subroutines </a:t>
            </a:r>
          </a:p>
          <a:p>
            <a:pPr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3000">
                <a:solidFill>
                  <a:srgbClr val="0066FF"/>
                </a:solidFill>
              </a:rPr>
              <a:t>Elements of FORTRAN: Programs and Statements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 b="1"/>
              <a:t>Program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</a:t>
            </a:r>
            <a:r>
              <a:rPr lang="en-US" sz="1600">
                <a:solidFill>
                  <a:srgbClr val="0066FF"/>
                </a:solidFill>
              </a:rPr>
              <a:t>A program unit is a sequence of statements, terminated by an END statement</a:t>
            </a:r>
            <a:r>
              <a:rPr lang="en-US" sz="1600"/>
              <a:t>. Every program unit is either a main program or a subprogram. If a program is to be executable, it must have a main program.</a:t>
            </a:r>
            <a:r>
              <a:rPr lang="en-US" sz="1600">
                <a:solidFill>
                  <a:srgbClr val="0066FF"/>
                </a:solidFill>
              </a:rPr>
              <a:t>There are three types of subprograms: subroutines, functions, and block data subprograms</a:t>
            </a:r>
            <a:r>
              <a:rPr lang="en-US" sz="1600"/>
              <a:t>. The subroutines and functions are called procedures, which are invoked from other procedures or from the main program. The block data subprograms are handled by the loader. </a:t>
            </a:r>
            <a:endParaRPr lang="en-US" sz="1600" b="1"/>
          </a:p>
          <a:p>
            <a:pPr>
              <a:lnSpc>
                <a:spcPct val="80000"/>
              </a:lnSpc>
            </a:pPr>
            <a:r>
              <a:rPr lang="en-US" sz="1600" b="1"/>
              <a:t>Statements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</a:t>
            </a:r>
            <a:r>
              <a:rPr lang="en-US" sz="1600">
                <a:solidFill>
                  <a:srgbClr val="0066FF"/>
                </a:solidFill>
              </a:rPr>
              <a:t>A statement consists of one or more key words, symbolic names, literal constants, and operators, with appropriate punctuation</a:t>
            </a:r>
            <a:r>
              <a:rPr lang="en-US" sz="1600"/>
              <a:t>. In FORTRAN, no keywords are reserved in all contexts. Most statements begin with a keyword; the exceptions are the statement function and assignment statements. </a:t>
            </a:r>
            <a:endParaRPr lang="en-US" sz="1600" b="1"/>
          </a:p>
          <a:p>
            <a:pPr>
              <a:lnSpc>
                <a:spcPct val="80000"/>
              </a:lnSpc>
            </a:pPr>
            <a:r>
              <a:rPr lang="en-US" sz="1600" b="1"/>
              <a:t>Executable or Nonexecutable Statements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	</a:t>
            </a:r>
            <a:r>
              <a:rPr lang="en-US" sz="1600">
                <a:solidFill>
                  <a:srgbClr val="0066FF"/>
                </a:solidFill>
              </a:rPr>
              <a:t>Every statement is either executable or nonexecutable.</a:t>
            </a:r>
            <a:r>
              <a:rPr lang="en-US" sz="1600"/>
              <a:t> In general, if a statement specifies an action to be taken at runtime, it is executable. Otherwise, it is nonexecutable.The nonexecutable statements specify attributes, such as type and size; determine arrangement or order; define initial data values; specify editing instructions; define statement functions; classify program units; and define entry points. In general, nonexecutable statements are completed before execution of the first executable statement.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/>
          <a:lstStyle/>
          <a:p>
            <a:r>
              <a:rPr lang="en-US" sz="3300">
                <a:solidFill>
                  <a:srgbClr val="0066FF"/>
                </a:solidFill>
              </a:rPr>
              <a:t>Elements of FORTRAN: Fortran Statements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400" b="1">
                <a:solidFill>
                  <a:srgbClr val="0066FF"/>
                </a:solidFill>
              </a:rPr>
              <a:t>ACCEPT* ASSIGN* Assignment* AUTOMATIC</a:t>
            </a:r>
            <a:r>
              <a:rPr lang="en-US" sz="1400" b="1"/>
              <a:t> </a:t>
            </a:r>
          </a:p>
          <a:p>
            <a:pPr>
              <a:lnSpc>
                <a:spcPct val="80000"/>
              </a:lnSpc>
            </a:pPr>
            <a:r>
              <a:rPr lang="en-US" sz="1400" b="1"/>
              <a:t>BACKSPACE* BLOCK DATA BYTE </a:t>
            </a:r>
          </a:p>
          <a:p>
            <a:pPr>
              <a:lnSpc>
                <a:spcPct val="80000"/>
              </a:lnSpc>
            </a:pPr>
            <a:r>
              <a:rPr lang="en-US" sz="1400" b="1">
                <a:solidFill>
                  <a:srgbClr val="0066FF"/>
                </a:solidFill>
              </a:rPr>
              <a:t>CALL* CHARACTER CLOSE* COMMON COMPLEX CONTINUE*</a:t>
            </a:r>
          </a:p>
          <a:p>
            <a:pPr>
              <a:lnSpc>
                <a:spcPct val="80000"/>
              </a:lnSpc>
            </a:pPr>
            <a:r>
              <a:rPr lang="en-US" sz="1400" b="1"/>
              <a:t>DATA DECODE* DIMENSION DO* DO WHILE* DOUBLE COMPLEX DOUBLE PRECISION </a:t>
            </a:r>
          </a:p>
          <a:p>
            <a:pPr>
              <a:lnSpc>
                <a:spcPct val="80000"/>
              </a:lnSpc>
            </a:pPr>
            <a:r>
              <a:rPr lang="en-US" sz="1400" b="1">
                <a:solidFill>
                  <a:srgbClr val="0066FF"/>
                </a:solidFill>
              </a:rPr>
              <a:t>ELSE* ELSE IF* ENCODE* END* END DO* END FILE* END IF* END MAP END STRUCTURE END UNION ENTRY EQUIVALENCE EXTERNAL</a:t>
            </a:r>
            <a:r>
              <a:rPr lang="en-US" sz="1400" b="1"/>
              <a:t> </a:t>
            </a:r>
          </a:p>
          <a:p>
            <a:pPr>
              <a:lnSpc>
                <a:spcPct val="80000"/>
              </a:lnSpc>
            </a:pPr>
            <a:r>
              <a:rPr lang="en-US" sz="1400" b="1"/>
              <a:t>FORMAT FUNCTION </a:t>
            </a:r>
          </a:p>
          <a:p>
            <a:pPr>
              <a:lnSpc>
                <a:spcPct val="80000"/>
              </a:lnSpc>
            </a:pPr>
            <a:r>
              <a:rPr lang="en-US" sz="1400" b="1">
                <a:solidFill>
                  <a:srgbClr val="0066FF"/>
                </a:solidFill>
              </a:rPr>
              <a:t>GOTO* GOTO (Assigned)* GOTO (Unconditional)* </a:t>
            </a:r>
          </a:p>
          <a:p>
            <a:pPr>
              <a:lnSpc>
                <a:spcPct val="80000"/>
              </a:lnSpc>
            </a:pPr>
            <a:r>
              <a:rPr lang="en-US" sz="1400" b="1"/>
              <a:t>IF (Arithmetic)* IF (Block)* IF (Logical)* IMPLICIT INCLUDE INQUIRE* INTEGER INTRINSIC </a:t>
            </a:r>
          </a:p>
          <a:p>
            <a:pPr>
              <a:lnSpc>
                <a:spcPct val="80000"/>
              </a:lnSpc>
            </a:pPr>
            <a:r>
              <a:rPr lang="en-US" sz="1400" b="1">
                <a:solidFill>
                  <a:srgbClr val="0066FF"/>
                </a:solidFill>
              </a:rPr>
              <a:t>LOGICAL </a:t>
            </a:r>
          </a:p>
          <a:p>
            <a:pPr>
              <a:lnSpc>
                <a:spcPct val="80000"/>
              </a:lnSpc>
            </a:pPr>
            <a:r>
              <a:rPr lang="en-US" sz="1400" b="1"/>
              <a:t>MAP </a:t>
            </a:r>
          </a:p>
          <a:p>
            <a:pPr>
              <a:lnSpc>
                <a:spcPct val="80000"/>
              </a:lnSpc>
            </a:pPr>
            <a:r>
              <a:rPr lang="en-US" sz="1400" b="1">
                <a:solidFill>
                  <a:srgbClr val="0066FF"/>
                </a:solidFill>
              </a:rPr>
              <a:t>NAMELIST </a:t>
            </a:r>
          </a:p>
          <a:p>
            <a:pPr>
              <a:lnSpc>
                <a:spcPct val="80000"/>
              </a:lnSpc>
            </a:pPr>
            <a:r>
              <a:rPr lang="en-US" sz="1400" b="1"/>
              <a:t>OPEN* OPTIONS </a:t>
            </a:r>
          </a:p>
          <a:p>
            <a:pPr>
              <a:lnSpc>
                <a:spcPct val="80000"/>
              </a:lnSpc>
            </a:pPr>
            <a:r>
              <a:rPr lang="en-US" sz="1400" b="1">
                <a:solidFill>
                  <a:srgbClr val="0066FF"/>
                </a:solidFill>
              </a:rPr>
              <a:t>PARAMETER PAUSE* POINTER PRINT* PRAGMA PROGRAM </a:t>
            </a:r>
          </a:p>
          <a:p>
            <a:pPr>
              <a:lnSpc>
                <a:spcPct val="80000"/>
              </a:lnSpc>
            </a:pPr>
            <a:r>
              <a:rPr lang="en-US" sz="1400" b="1"/>
              <a:t>REAL RECORD RETURN* REWIND* </a:t>
            </a:r>
          </a:p>
          <a:p>
            <a:pPr>
              <a:lnSpc>
                <a:spcPct val="80000"/>
              </a:lnSpc>
            </a:pPr>
            <a:r>
              <a:rPr lang="en-US" sz="1400" b="1">
                <a:solidFill>
                  <a:srgbClr val="0066FF"/>
                </a:solidFill>
              </a:rPr>
              <a:t>SAVE Statement Function STATIC* STOP* STRUCTURE SUBROUTINE* </a:t>
            </a:r>
          </a:p>
          <a:p>
            <a:pPr>
              <a:lnSpc>
                <a:spcPct val="80000"/>
              </a:lnSpc>
            </a:pPr>
            <a:r>
              <a:rPr lang="en-US" sz="1400" b="1"/>
              <a:t>TYPE UNION VIRTUAL VOLATILE WRITE* </a:t>
            </a:r>
          </a:p>
          <a:p>
            <a:pPr>
              <a:lnSpc>
                <a:spcPct val="80000"/>
              </a:lnSpc>
            </a:pPr>
            <a:endParaRPr lang="en-US" sz="1400"/>
          </a:p>
          <a:p>
            <a:pPr>
              <a:lnSpc>
                <a:spcPct val="80000"/>
              </a:lnSpc>
            </a:pPr>
            <a:endParaRPr 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/>
              <a:t>The asterisk (*) in the table indicates an executable statement.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0066FF"/>
                </a:solidFill>
              </a:rPr>
              <a:t>Elements of FORTRAN: Fixed Format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The standard fixed format source lines are defined as follows: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The first 72 columns of each line are scanned. </a:t>
            </a:r>
          </a:p>
          <a:p>
            <a:pPr lvl="1">
              <a:lnSpc>
                <a:spcPct val="80000"/>
              </a:lnSpc>
            </a:pPr>
            <a:r>
              <a:rPr lang="en-US" sz="1800">
                <a:solidFill>
                  <a:srgbClr val="0066FF"/>
                </a:solidFill>
              </a:rPr>
              <a:t>The first five columns must be blank or contain a numeric label.</a:t>
            </a:r>
            <a:r>
              <a:rPr lang="en-US" sz="180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Continuation lines are identified by a nonblank, nonzero in column 6. </a:t>
            </a:r>
          </a:p>
          <a:p>
            <a:pPr lvl="1">
              <a:lnSpc>
                <a:spcPct val="80000"/>
              </a:lnSpc>
            </a:pPr>
            <a:r>
              <a:rPr lang="en-US" sz="1800">
                <a:solidFill>
                  <a:srgbClr val="0066FF"/>
                </a:solidFill>
              </a:rPr>
              <a:t>Short lines are padded to 72 characters.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Long lines are truncated. 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Comments and Blank Lines:</a:t>
            </a:r>
            <a:r>
              <a:rPr lang="en-US" sz="2000" b="1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>
                <a:solidFill>
                  <a:srgbClr val="0066FF"/>
                </a:solidFill>
              </a:rPr>
              <a:t>A line with a c, C, *, d, D, or! in column one is a comment line.The d, D, and! are nonstandard.</a:t>
            </a:r>
            <a:r>
              <a:rPr lang="en-US" sz="1800"/>
              <a:t>  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If you put an exclamation mark (!) in any column of the statement field, except within character literals, then everything after the ! on that line is a comment.   </a:t>
            </a:r>
          </a:p>
          <a:p>
            <a:pPr lvl="1">
              <a:lnSpc>
                <a:spcPct val="80000"/>
              </a:lnSpc>
            </a:pPr>
            <a:r>
              <a:rPr lang="en-US" sz="1800">
                <a:solidFill>
                  <a:srgbClr val="0066FF"/>
                </a:solidFill>
              </a:rPr>
              <a:t>A totally blank line is a comment line.</a:t>
            </a:r>
            <a:r>
              <a:rPr lang="en-US" sz="1800"/>
              <a:t> </a:t>
            </a:r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1606</Words>
  <Application>Microsoft Office PowerPoint</Application>
  <PresentationFormat>On-screen Show (4:3)</PresentationFormat>
  <Paragraphs>214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Fortran Compilers at AOSC</vt:lpstr>
      <vt:lpstr>Elements of FORTRAN: Basic Terms</vt:lpstr>
      <vt:lpstr>Elements of FORTRAN: Character Set</vt:lpstr>
      <vt:lpstr>Elements of FORTRAN: Charater Set</vt:lpstr>
      <vt:lpstr>Elements of FORTRAN: Simbolic Names</vt:lpstr>
      <vt:lpstr>Elements of FORTRAN: Symbolic Names</vt:lpstr>
      <vt:lpstr>Elements of FORTRAN: Programs and Statements</vt:lpstr>
      <vt:lpstr>Elements of FORTRAN: Fortran Statements</vt:lpstr>
      <vt:lpstr>Elements of FORTRAN: Fixed Format</vt:lpstr>
      <vt:lpstr>Data Types</vt:lpstr>
      <vt:lpstr>Data Types</vt:lpstr>
      <vt:lpstr>CONSTANTS</vt:lpstr>
      <vt:lpstr>Variables &amp; Arrays</vt:lpstr>
      <vt:lpstr>Variables &amp; Arrays</vt:lpstr>
      <vt:lpstr>Expressions</vt:lpstr>
      <vt:lpstr>Expressions</vt:lpstr>
      <vt:lpstr>Expressions</vt:lpstr>
      <vt:lpstr>Expressions</vt:lpstr>
      <vt:lpstr>Input and Output</vt:lpstr>
      <vt:lpstr>Format Specifiers</vt:lpstr>
      <vt:lpstr>Intrinsic Functions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Fortran Compilers at AOSC</dc:title>
  <dc:creator>6220</dc:creator>
  <cp:lastModifiedBy>6220</cp:lastModifiedBy>
  <cp:revision>1</cp:revision>
  <dcterms:created xsi:type="dcterms:W3CDTF">2006-08-16T00:00:00Z</dcterms:created>
  <dcterms:modified xsi:type="dcterms:W3CDTF">2018-12-03T17:42:47Z</dcterms:modified>
</cp:coreProperties>
</file>